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</p:sldMasterIdLst>
  <p:sldIdLst>
    <p:sldId id="257" r:id="rId5"/>
    <p:sldId id="262" r:id="rId6"/>
    <p:sldId id="261" r:id="rId7"/>
    <p:sldId id="263" r:id="rId8"/>
    <p:sldId id="264" r:id="rId9"/>
    <p:sldId id="267" r:id="rId10"/>
    <p:sldId id="265" r:id="rId11"/>
    <p:sldId id="266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7F1"/>
    <a:srgbClr val="344529"/>
    <a:srgbClr val="2B3922"/>
    <a:srgbClr val="2E3722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19" autoAdjust="0"/>
  </p:normalViewPr>
  <p:slideViewPr>
    <p:cSldViewPr snapToGrid="0">
      <p:cViewPr>
        <p:scale>
          <a:sx n="38" d="100"/>
          <a:sy n="38" d="100"/>
        </p:scale>
        <p:origin x="67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0FC4FFE-8987-4A26-B7F4-8A516F18AD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Gain personal insights of  Strengths, Emotional Intelligence And Values.</a:t>
          </a:r>
        </a:p>
        <a:p>
          <a:pPr>
            <a:lnSpc>
              <a:spcPct val="100000"/>
            </a:lnSpc>
            <a:defRPr cap="all"/>
          </a:pPr>
          <a:r>
            <a:rPr lang="en-US" dirty="0"/>
            <a:t>Clarify your life goals.</a:t>
          </a:r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49225C73-1633-42F1-AB3B-7CB183E5F8B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Target and Explore Career and training/College options. </a:t>
          </a:r>
        </a:p>
        <a:p>
          <a:pPr>
            <a:lnSpc>
              <a:spcPct val="100000"/>
            </a:lnSpc>
            <a:defRPr cap="all"/>
          </a:pPr>
          <a:r>
            <a:rPr lang="en-US" dirty="0"/>
            <a:t> Prepare resume, Business Plan, Job Interview and Pitch.</a:t>
          </a:r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C383F32-22E8-4F62-A3E0-BDC3D5F489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Work with peers to accomplish social good project and accomplish a shared goal.  </a:t>
          </a:r>
        </a:p>
        <a:p>
          <a:pPr>
            <a:lnSpc>
              <a:spcPct val="100000"/>
            </a:lnSpc>
            <a:defRPr cap="all"/>
          </a:pPr>
          <a:r>
            <a:rPr lang="en-US" dirty="0"/>
            <a:t>Build a personal plan and vision board</a:t>
          </a:r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50B3CE7C-E10B-4E23-BD93-03664997C932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DE9CE479-E4AE-4283-AEF1-10C1535B4324}" type="pres">
      <dgm:prSet presAssocID="{40FC4FFE-8987-4A26-B7F4-8A516F18ADAE}" presName="compNode" presStyleCnt="0"/>
      <dgm:spPr/>
    </dgm:pt>
    <dgm:pt modelId="{B59FCF02-CAD2-4D6F-9542-AD86711168CA}" type="pres">
      <dgm:prSet presAssocID="{40FC4FFE-8987-4A26-B7F4-8A516F18ADAE}" presName="iconBgRect" presStyleLbl="bgShp" presStyleIdx="0" presStyleCnt="3"/>
      <dgm:spPr/>
    </dgm:pt>
    <dgm:pt modelId="{7C175B98-93F4-4D7C-BB95-1514AB879CD5}" type="pres">
      <dgm:prSet presAssocID="{40FC4FFE-8987-4A26-B7F4-8A516F18ADA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677A3090-5F01-43FD-9FA6-C0420AD80FD6}" type="pres">
      <dgm:prSet presAssocID="{40FC4FFE-8987-4A26-B7F4-8A516F18ADAE}" presName="spaceRect" presStyleCnt="0"/>
      <dgm:spPr/>
    </dgm:pt>
    <dgm:pt modelId="{127117FB-F8A7-4A20-A8A7-EC686DDC76D0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</dgm:pt>
    <dgm:pt modelId="{FD1EED9C-83D3-41AD-A09B-D3B36354168F}" type="pres">
      <dgm:prSet presAssocID="{5B62599A-5C9B-48E7-896E-EA782AC60C8B}" presName="sibTrans" presStyleCnt="0"/>
      <dgm:spPr/>
    </dgm:pt>
    <dgm:pt modelId="{C998AB0A-577D-44AA-A068-F634DDE7BD47}" type="pres">
      <dgm:prSet presAssocID="{49225C73-1633-42F1-AB3B-7CB183E5F8B8}" presName="compNode" presStyleCnt="0"/>
      <dgm:spPr/>
    </dgm:pt>
    <dgm:pt modelId="{BCD8CDD9-0C56-4401-ADB1-8B48DAB2C96F}" type="pres">
      <dgm:prSet presAssocID="{49225C73-1633-42F1-AB3B-7CB183E5F8B8}" presName="iconBgRect" presStyleLbl="bgShp" presStyleIdx="1" presStyleCnt="3"/>
      <dgm:spPr/>
    </dgm:pt>
    <dgm:pt modelId="{DB4CA7C4-FCA1-4127-B20A-2A5C031A3CF4}" type="pres">
      <dgm:prSet presAssocID="{49225C73-1633-42F1-AB3B-7CB183E5F8B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9B0C8FBF-0BDD-48A5-967E-F3FE71659F6A}" type="pres">
      <dgm:prSet presAssocID="{49225C73-1633-42F1-AB3B-7CB183E5F8B8}" presName="spaceRect" presStyleCnt="0"/>
      <dgm:spPr/>
    </dgm:pt>
    <dgm:pt modelId="{7E6FE37A-5DB0-4899-9FCB-0CE39BC185F8}" type="pres">
      <dgm:prSet presAssocID="{49225C73-1633-42F1-AB3B-7CB183E5F8B8}" presName="textRect" presStyleLbl="revTx" presStyleIdx="1" presStyleCnt="3">
        <dgm:presLayoutVars>
          <dgm:chMax val="1"/>
          <dgm:chPref val="1"/>
        </dgm:presLayoutVars>
      </dgm:prSet>
      <dgm:spPr/>
    </dgm:pt>
    <dgm:pt modelId="{5A266296-0042-402F-92EF-D59AB148E92E}" type="pres">
      <dgm:prSet presAssocID="{9646853A-8964-4519-A5B1-0B7D18B2983D}" presName="sibTrans" presStyleCnt="0"/>
      <dgm:spPr/>
    </dgm:pt>
    <dgm:pt modelId="{ECFA770B-DE2C-4683-A038-58D0FE44BC27}" type="pres">
      <dgm:prSet presAssocID="{1C383F32-22E8-4F62-A3E0-BDC3D5F48992}" presName="compNode" presStyleCnt="0"/>
      <dgm:spPr/>
    </dgm:pt>
    <dgm:pt modelId="{FF93E135-77D6-48A0-8871-9BC93D705D06}" type="pres">
      <dgm:prSet presAssocID="{1C383F32-22E8-4F62-A3E0-BDC3D5F48992}" presName="iconBgRect" presStyleLbl="bgShp" presStyleIdx="2" presStyleCnt="3"/>
      <dgm:spPr/>
    </dgm:pt>
    <dgm:pt modelId="{39509775-983E-4110-B989-EE2CD6514BE0}" type="pres">
      <dgm:prSet presAssocID="{1C383F32-22E8-4F62-A3E0-BDC3D5F4899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 and pencil"/>
        </a:ext>
      </dgm:extLst>
    </dgm:pt>
    <dgm:pt modelId="{493B43B2-705C-4AE5-8A77-D8DEEDA1B5CF}" type="pres">
      <dgm:prSet presAssocID="{1C383F32-22E8-4F62-A3E0-BDC3D5F48992}" presName="spaceRect" presStyleCnt="0"/>
      <dgm:spPr/>
    </dgm:pt>
    <dgm:pt modelId="{1AEDC777-00B3-41D7-9AE1-23D741E941C3}" type="pres">
      <dgm:prSet presAssocID="{1C383F32-22E8-4F62-A3E0-BDC3D5F4899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7A710F69-5154-4855-ACF5-BC7C1BF85A80}" type="presOf" srcId="{49225C73-1633-42F1-AB3B-7CB183E5F8B8}" destId="{7E6FE37A-5DB0-4899-9FCB-0CE39BC185F8}" srcOrd="0" destOrd="0" presId="urn:microsoft.com/office/officeart/2018/5/layout/IconCircle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676D3A6A-6EA7-4483-BB12-0BD4A7D7AF9D}" type="presOf" srcId="{01A66772-F185-4D58-B8BB-E9370D7A7A2B}" destId="{50B3CE7C-E10B-4E23-BD93-03664997C932}" srcOrd="0" destOrd="0" presId="urn:microsoft.com/office/officeart/2018/5/layout/IconCircleLabelList"/>
    <dgm:cxn modelId="{1496FC70-DB8B-48D4-98DE-DD2856E389EE}" type="presOf" srcId="{1C383F32-22E8-4F62-A3E0-BDC3D5F48992}" destId="{1AEDC777-00B3-41D7-9AE1-23D741E941C3}" srcOrd="0" destOrd="0" presId="urn:microsoft.com/office/officeart/2018/5/layout/IconCircleLabelList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355227E3-55E0-4343-BC8D-FC0EB1694F48}" type="presOf" srcId="{40FC4FFE-8987-4A26-B7F4-8A516F18ADAE}" destId="{127117FB-F8A7-4A20-A8A7-EC686DDC76D0}" srcOrd="0" destOrd="0" presId="urn:microsoft.com/office/officeart/2018/5/layout/IconCircleLabelList"/>
    <dgm:cxn modelId="{555498CB-3ED1-404E-A25F-EB243EFC5FB1}" type="presParOf" srcId="{50B3CE7C-E10B-4E23-BD93-03664997C932}" destId="{DE9CE479-E4AE-4283-AEF1-10C1535B4324}" srcOrd="0" destOrd="0" presId="urn:microsoft.com/office/officeart/2018/5/layout/IconCircleLabelList"/>
    <dgm:cxn modelId="{11F12D49-CD08-4D50-BD13-3ECBC3A476A4}" type="presParOf" srcId="{DE9CE479-E4AE-4283-AEF1-10C1535B4324}" destId="{B59FCF02-CAD2-4D6F-9542-AD86711168CA}" srcOrd="0" destOrd="0" presId="urn:microsoft.com/office/officeart/2018/5/layout/IconCircleLabelList"/>
    <dgm:cxn modelId="{F443A659-540B-487B-97F9-49219CF60D6B}" type="presParOf" srcId="{DE9CE479-E4AE-4283-AEF1-10C1535B4324}" destId="{7C175B98-93F4-4D7C-BB95-1514AB879CD5}" srcOrd="1" destOrd="0" presId="urn:microsoft.com/office/officeart/2018/5/layout/IconCircleLabelList"/>
    <dgm:cxn modelId="{A503D7AB-7D64-4163-93B5-1CEEDAE81823}" type="presParOf" srcId="{DE9CE479-E4AE-4283-AEF1-10C1535B4324}" destId="{677A3090-5F01-43FD-9FA6-C0420AD80FD6}" srcOrd="2" destOrd="0" presId="urn:microsoft.com/office/officeart/2018/5/layout/IconCircleLabelList"/>
    <dgm:cxn modelId="{780188ED-7DCE-45BB-B6AF-91BE48969612}" type="presParOf" srcId="{DE9CE479-E4AE-4283-AEF1-10C1535B4324}" destId="{127117FB-F8A7-4A20-A8A7-EC686DDC76D0}" srcOrd="3" destOrd="0" presId="urn:microsoft.com/office/officeart/2018/5/layout/IconCircleLabelList"/>
    <dgm:cxn modelId="{155719F8-A89B-4E96-BC49-C48BC717F480}" type="presParOf" srcId="{50B3CE7C-E10B-4E23-BD93-03664997C932}" destId="{FD1EED9C-83D3-41AD-A09B-D3B36354168F}" srcOrd="1" destOrd="0" presId="urn:microsoft.com/office/officeart/2018/5/layout/IconCircleLabelList"/>
    <dgm:cxn modelId="{2772E199-56B0-4310-A55E-67D00CA3E59E}" type="presParOf" srcId="{50B3CE7C-E10B-4E23-BD93-03664997C932}" destId="{C998AB0A-577D-44AA-A068-F634DDE7BD47}" srcOrd="2" destOrd="0" presId="urn:microsoft.com/office/officeart/2018/5/layout/IconCircleLabelList"/>
    <dgm:cxn modelId="{4E351D18-D97F-4B92-A608-2E9600B91C28}" type="presParOf" srcId="{C998AB0A-577D-44AA-A068-F634DDE7BD47}" destId="{BCD8CDD9-0C56-4401-ADB1-8B48DAB2C96F}" srcOrd="0" destOrd="0" presId="urn:microsoft.com/office/officeart/2018/5/layout/IconCircleLabelList"/>
    <dgm:cxn modelId="{B3DC724C-4569-4E9D-BD5A-49E4CD991FD0}" type="presParOf" srcId="{C998AB0A-577D-44AA-A068-F634DDE7BD47}" destId="{DB4CA7C4-FCA1-4127-B20A-2A5C031A3CF4}" srcOrd="1" destOrd="0" presId="urn:microsoft.com/office/officeart/2018/5/layout/IconCircleLabelList"/>
    <dgm:cxn modelId="{AD1AB552-CCE0-4911-BB9E-5D4A60B21F4F}" type="presParOf" srcId="{C998AB0A-577D-44AA-A068-F634DDE7BD47}" destId="{9B0C8FBF-0BDD-48A5-967E-F3FE71659F6A}" srcOrd="2" destOrd="0" presId="urn:microsoft.com/office/officeart/2018/5/layout/IconCircleLabelList"/>
    <dgm:cxn modelId="{8558F796-2D01-40FE-A21A-7530EEBC3BC3}" type="presParOf" srcId="{C998AB0A-577D-44AA-A068-F634DDE7BD47}" destId="{7E6FE37A-5DB0-4899-9FCB-0CE39BC185F8}" srcOrd="3" destOrd="0" presId="urn:microsoft.com/office/officeart/2018/5/layout/IconCircleLabelList"/>
    <dgm:cxn modelId="{1532E2BE-82E9-40A4-A6F7-40B60FC879AE}" type="presParOf" srcId="{50B3CE7C-E10B-4E23-BD93-03664997C932}" destId="{5A266296-0042-402F-92EF-D59AB148E92E}" srcOrd="3" destOrd="0" presId="urn:microsoft.com/office/officeart/2018/5/layout/IconCircleLabelList"/>
    <dgm:cxn modelId="{3A7F4DB9-1469-4F58-B633-24B7EEE084D1}" type="presParOf" srcId="{50B3CE7C-E10B-4E23-BD93-03664997C932}" destId="{ECFA770B-DE2C-4683-A038-58D0FE44BC27}" srcOrd="4" destOrd="0" presId="urn:microsoft.com/office/officeart/2018/5/layout/IconCircleLabelList"/>
    <dgm:cxn modelId="{91311827-CDAC-4BA8-B4A3-117AFD1CEE2D}" type="presParOf" srcId="{ECFA770B-DE2C-4683-A038-58D0FE44BC27}" destId="{FF93E135-77D6-48A0-8871-9BC93D705D06}" srcOrd="0" destOrd="0" presId="urn:microsoft.com/office/officeart/2018/5/layout/IconCircleLabelList"/>
    <dgm:cxn modelId="{83B7CA40-11B7-4507-8422-A40F02D469B2}" type="presParOf" srcId="{ECFA770B-DE2C-4683-A038-58D0FE44BC27}" destId="{39509775-983E-4110-B989-EE2CD6514BE0}" srcOrd="1" destOrd="0" presId="urn:microsoft.com/office/officeart/2018/5/layout/IconCircleLabelList"/>
    <dgm:cxn modelId="{A44BB251-01EB-4DEF-A28C-6D495183E4DC}" type="presParOf" srcId="{ECFA770B-DE2C-4683-A038-58D0FE44BC27}" destId="{493B43B2-705C-4AE5-8A77-D8DEEDA1B5CF}" srcOrd="2" destOrd="0" presId="urn:microsoft.com/office/officeart/2018/5/layout/IconCircleLabelList"/>
    <dgm:cxn modelId="{1EFA52DF-3C80-4DAA-BED6-AFE2F81796B2}" type="presParOf" srcId="{ECFA770B-DE2C-4683-A038-58D0FE44BC27}" destId="{1AEDC777-00B3-41D7-9AE1-23D741E941C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FCF02-CAD2-4D6F-9542-AD86711168CA}">
      <dsp:nvSpPr>
        <dsp:cNvPr id="0" name=""/>
        <dsp:cNvSpPr/>
      </dsp:nvSpPr>
      <dsp:spPr>
        <a:xfrm>
          <a:off x="616949" y="211978"/>
          <a:ext cx="1818562" cy="18185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75B98-93F4-4D7C-BB95-1514AB879CD5}">
      <dsp:nvSpPr>
        <dsp:cNvPr id="0" name=""/>
        <dsp:cNvSpPr/>
      </dsp:nvSpPr>
      <dsp:spPr>
        <a:xfrm>
          <a:off x="1004512" y="599540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117FB-F8A7-4A20-A8A7-EC686DDC76D0}">
      <dsp:nvSpPr>
        <dsp:cNvPr id="0" name=""/>
        <dsp:cNvSpPr/>
      </dsp:nvSpPr>
      <dsp:spPr>
        <a:xfrm>
          <a:off x="35606" y="2596978"/>
          <a:ext cx="2981250" cy="916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Gain personal insights of  Strengths, Emotional Intelligence And Values.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Clarify your life goals.</a:t>
          </a:r>
        </a:p>
      </dsp:txBody>
      <dsp:txXfrm>
        <a:off x="35606" y="2596978"/>
        <a:ext cx="2981250" cy="916655"/>
      </dsp:txXfrm>
    </dsp:sp>
    <dsp:sp modelId="{BCD8CDD9-0C56-4401-ADB1-8B48DAB2C96F}">
      <dsp:nvSpPr>
        <dsp:cNvPr id="0" name=""/>
        <dsp:cNvSpPr/>
      </dsp:nvSpPr>
      <dsp:spPr>
        <a:xfrm>
          <a:off x="4119918" y="211978"/>
          <a:ext cx="1818562" cy="18185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CA7C4-FCA1-4127-B20A-2A5C031A3CF4}">
      <dsp:nvSpPr>
        <dsp:cNvPr id="0" name=""/>
        <dsp:cNvSpPr/>
      </dsp:nvSpPr>
      <dsp:spPr>
        <a:xfrm>
          <a:off x="4507481" y="599540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FE37A-5DB0-4899-9FCB-0CE39BC185F8}">
      <dsp:nvSpPr>
        <dsp:cNvPr id="0" name=""/>
        <dsp:cNvSpPr/>
      </dsp:nvSpPr>
      <dsp:spPr>
        <a:xfrm>
          <a:off x="3538574" y="2596978"/>
          <a:ext cx="2981250" cy="916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Target and Explore Career and training/College options. 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 Prepare resume, Business Plan, Job Interview and Pitch.</a:t>
          </a:r>
        </a:p>
      </dsp:txBody>
      <dsp:txXfrm>
        <a:off x="3538574" y="2596978"/>
        <a:ext cx="2981250" cy="916655"/>
      </dsp:txXfrm>
    </dsp:sp>
    <dsp:sp modelId="{FF93E135-77D6-48A0-8871-9BC93D705D06}">
      <dsp:nvSpPr>
        <dsp:cNvPr id="0" name=""/>
        <dsp:cNvSpPr/>
      </dsp:nvSpPr>
      <dsp:spPr>
        <a:xfrm>
          <a:off x="7622887" y="211978"/>
          <a:ext cx="1818562" cy="18185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09775-983E-4110-B989-EE2CD6514BE0}">
      <dsp:nvSpPr>
        <dsp:cNvPr id="0" name=""/>
        <dsp:cNvSpPr/>
      </dsp:nvSpPr>
      <dsp:spPr>
        <a:xfrm>
          <a:off x="8010450" y="599540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DC777-00B3-41D7-9AE1-23D741E941C3}">
      <dsp:nvSpPr>
        <dsp:cNvPr id="0" name=""/>
        <dsp:cNvSpPr/>
      </dsp:nvSpPr>
      <dsp:spPr>
        <a:xfrm>
          <a:off x="7041543" y="2596978"/>
          <a:ext cx="2981250" cy="916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Work with peers to accomplish social good project and accomplish a shared goal.  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Build a personal plan and vision board</a:t>
          </a:r>
        </a:p>
      </dsp:txBody>
      <dsp:txXfrm>
        <a:off x="7041543" y="2596978"/>
        <a:ext cx="2981250" cy="916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9/16/2020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9/16/2020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9/16/2020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9/16/2020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9/16/2020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mabperez.com/life-quest.htm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5491" y="2991338"/>
            <a:ext cx="4283377" cy="1564305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Smarter year </a:t>
            </a:r>
            <a:br>
              <a:rPr lang="en-US" sz="4400" dirty="0">
                <a:solidFill>
                  <a:schemeClr val="tx1"/>
                </a:solidFill>
              </a:rPr>
            </a:b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560618"/>
            <a:ext cx="4775075" cy="99502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Begin your life journey with personal growth, purpose, and a team to help light your way.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5FF9BE-C9EE-4E35-B9D0-19F4BD655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66684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4C2AB4-13CA-4B46-9E2E-12D96CCBBE3B}"/>
              </a:ext>
            </a:extLst>
          </p:cNvPr>
          <p:cNvSpPr txBox="1"/>
          <p:nvPr/>
        </p:nvSpPr>
        <p:spPr>
          <a:xfrm>
            <a:off x="7279489" y="5242331"/>
            <a:ext cx="491251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/>
              <a:t>Smarter Year</a:t>
            </a:r>
          </a:p>
          <a:p>
            <a:endParaRPr lang="en-US" sz="1200" dirty="0"/>
          </a:p>
          <a:p>
            <a:r>
              <a:rPr lang="en-US" sz="2000" dirty="0"/>
              <a:t>Personal Insights and Growth</a:t>
            </a:r>
          </a:p>
          <a:p>
            <a:endParaRPr lang="en-US" sz="1600" dirty="0"/>
          </a:p>
          <a:p>
            <a:r>
              <a:rPr lang="en-US" sz="2000" dirty="0"/>
              <a:t>Career exploration and preparation</a:t>
            </a:r>
          </a:p>
          <a:p>
            <a:endParaRPr lang="en-US" sz="1600" dirty="0"/>
          </a:p>
          <a:p>
            <a:r>
              <a:rPr lang="en-US" sz="2000" dirty="0"/>
              <a:t>Teamwork to accomplish goals </a:t>
            </a:r>
          </a:p>
          <a:p>
            <a:r>
              <a:rPr lang="en-US" sz="2000" dirty="0"/>
              <a:t>and social good projects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02B51-6415-4D60-8222-F3BDA0B87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30271A-13B5-4356-A7A7-01555C8E2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49382" y="-440069"/>
            <a:ext cx="12441382" cy="77381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65D095-0782-4014-A4D0-1045F2C2B8AE}"/>
              </a:ext>
            </a:extLst>
          </p:cNvPr>
          <p:cNvSpPr txBox="1"/>
          <p:nvPr/>
        </p:nvSpPr>
        <p:spPr>
          <a:xfrm>
            <a:off x="484909" y="204192"/>
            <a:ext cx="11139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Are you preparing for job or your best life?</a:t>
            </a:r>
          </a:p>
        </p:txBody>
      </p:sp>
    </p:spTree>
    <p:extLst>
      <p:ext uri="{BB962C8B-B14F-4D97-AF65-F5344CB8AC3E}">
        <p14:creationId xmlns:p14="http://schemas.microsoft.com/office/powerpoint/2010/main" val="4281485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sz="8000" dirty="0"/>
              <a:t>Begin Your Journey</a:t>
            </a:r>
          </a:p>
        </p:txBody>
      </p:sp>
      <p:graphicFrame>
        <p:nvGraphicFramePr>
          <p:cNvPr id="5" name="Content Placeholder 2" descr="SmartArt graphic">
            <a:extLst>
              <a:ext uri="{FF2B5EF4-FFF2-40B4-BE49-F238E27FC236}">
                <a16:creationId xmlns:a16="http://schemas.microsoft.com/office/drawing/2014/main" id="{91DB1382-7276-49FA-9632-38D558F457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9707493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EF89-B2FA-4F25-BF85-2FF3F46C4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05AF1E-9C8F-4232-96CB-1E9A199E2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4979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CDAF13-811C-4607-876A-9677420FFA5F}"/>
              </a:ext>
            </a:extLst>
          </p:cNvPr>
          <p:cNvSpPr txBox="1"/>
          <p:nvPr/>
        </p:nvSpPr>
        <p:spPr>
          <a:xfrm>
            <a:off x="6816437" y="1739211"/>
            <a:ext cx="537556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>
                <a:solidFill>
                  <a:schemeClr val="bg1"/>
                </a:solidFill>
              </a:rPr>
              <a:t>Inspiration:</a:t>
            </a:r>
          </a:p>
          <a:p>
            <a:endParaRPr lang="en-US" sz="4000" dirty="0"/>
          </a:p>
          <a:p>
            <a:r>
              <a:rPr lang="en-US" sz="4800" dirty="0">
                <a:solidFill>
                  <a:srgbClr val="FCF7F1"/>
                </a:solidFill>
              </a:rPr>
              <a:t>Emma Perez</a:t>
            </a:r>
          </a:p>
          <a:p>
            <a:r>
              <a:rPr lang="en-US" sz="4800" dirty="0">
                <a:solidFill>
                  <a:srgbClr val="FCF7F1"/>
                </a:solidFill>
              </a:rPr>
              <a:t>Life Quest</a:t>
            </a:r>
          </a:p>
          <a:p>
            <a:endParaRPr lang="en-US" sz="4800" dirty="0">
              <a:solidFill>
                <a:srgbClr val="FCF7F1"/>
              </a:solidFill>
            </a:endParaRPr>
          </a:p>
          <a:p>
            <a:r>
              <a:rPr lang="en-US" dirty="0">
                <a:solidFill>
                  <a:srgbClr val="FCF7F1"/>
                </a:solidFill>
                <a:hlinkClick r:id="rId3"/>
              </a:rPr>
              <a:t>http://www.emmabperez.com/life-quest.htm</a:t>
            </a:r>
            <a:endParaRPr lang="en-US" dirty="0">
              <a:solidFill>
                <a:srgbClr val="FCF7F1"/>
              </a:solidFill>
            </a:endParaRPr>
          </a:p>
          <a:p>
            <a:endParaRPr lang="en-US" dirty="0">
              <a:solidFill>
                <a:srgbClr val="FCF7F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What’s the Point of School?</a:t>
            </a:r>
          </a:p>
        </p:txBody>
      </p:sp>
    </p:spTree>
    <p:extLst>
      <p:ext uri="{BB962C8B-B14F-4D97-AF65-F5344CB8AC3E}">
        <p14:creationId xmlns:p14="http://schemas.microsoft.com/office/powerpoint/2010/main" val="2277783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3BF55-80DC-4BD5-AF4C-161725496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DA361F-F7C8-46F4-AF75-9B8F0D3DB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237217-4D59-4765-9BCC-B9B0CD0F8CC1}"/>
              </a:ext>
            </a:extLst>
          </p:cNvPr>
          <p:cNvSpPr txBox="1"/>
          <p:nvPr/>
        </p:nvSpPr>
        <p:spPr>
          <a:xfrm>
            <a:off x="627529" y="642594"/>
            <a:ext cx="115644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Life Quest involves school counselors to help students think through their values and interests, create vision of their future, choose careers that fit them, and prepare for their next step.</a:t>
            </a:r>
          </a:p>
        </p:txBody>
      </p:sp>
    </p:spTree>
    <p:extLst>
      <p:ext uri="{BB962C8B-B14F-4D97-AF65-F5344CB8AC3E}">
        <p14:creationId xmlns:p14="http://schemas.microsoft.com/office/powerpoint/2010/main" val="602455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97517-B8CF-4836-9800-E08D3A105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3B9ECD-07B1-47E1-AE89-A38B18CB7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6894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18F21A-2E9F-468A-920D-88BE927F45B9}"/>
              </a:ext>
            </a:extLst>
          </p:cNvPr>
          <p:cNvSpPr txBox="1"/>
          <p:nvPr/>
        </p:nvSpPr>
        <p:spPr>
          <a:xfrm>
            <a:off x="183777" y="291807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Five Happy Elements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BC031F-C40C-4B1E-B216-50EDC3C91789}"/>
              </a:ext>
            </a:extLst>
          </p:cNvPr>
          <p:cNvSpPr txBox="1"/>
          <p:nvPr/>
        </p:nvSpPr>
        <p:spPr>
          <a:xfrm>
            <a:off x="183778" y="1328394"/>
            <a:ext cx="54863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Emotional Health and Positive Relationships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Physical Health and Nutrition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Financial Literacy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Community Involvement and Effective Altruism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Play and Exploration of Interests</a:t>
            </a:r>
          </a:p>
        </p:txBody>
      </p:sp>
    </p:spTree>
    <p:extLst>
      <p:ext uri="{BB962C8B-B14F-4D97-AF65-F5344CB8AC3E}">
        <p14:creationId xmlns:p14="http://schemas.microsoft.com/office/powerpoint/2010/main" val="799341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AD9C3B-1428-4E6A-B41F-542FD51CC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692BDC-9F3A-4B01-A522-6C7AD94E1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1089" y="0"/>
            <a:ext cx="12414178" cy="7020784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A06DD7-0972-4D2F-8FAD-CA3980B272B2}"/>
              </a:ext>
            </a:extLst>
          </p:cNvPr>
          <p:cNvSpPr txBox="1"/>
          <p:nvPr/>
        </p:nvSpPr>
        <p:spPr>
          <a:xfrm>
            <a:off x="860612" y="502023"/>
            <a:ext cx="1005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       </a:t>
            </a:r>
            <a:r>
              <a:rPr lang="en-US" sz="3600" dirty="0">
                <a:solidFill>
                  <a:schemeClr val="bg1"/>
                </a:solidFill>
              </a:rPr>
              <a:t>Pricing:   $1,300 dollars per student?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61369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7EFB054-6172-41E9-ACE7-9653E40A1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B4B5F89-72BC-422C-BC90-8520DE3F8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22481"/>
            <a:ext cx="12192000" cy="6880481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1046AA-128E-4A67-B389-F999F804CF62}"/>
              </a:ext>
            </a:extLst>
          </p:cNvPr>
          <p:cNvSpPr txBox="1"/>
          <p:nvPr/>
        </p:nvSpPr>
        <p:spPr>
          <a:xfrm>
            <a:off x="770965" y="642594"/>
            <a:ext cx="962809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Smarter Year adds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Mentorship</a:t>
            </a:r>
          </a:p>
          <a:p>
            <a:r>
              <a:rPr lang="en-US" sz="2000" dirty="0">
                <a:solidFill>
                  <a:schemeClr val="bg1"/>
                </a:solidFill>
              </a:rPr>
              <a:t>Teamwork</a:t>
            </a:r>
          </a:p>
          <a:p>
            <a:r>
              <a:rPr lang="en-US" sz="2000" dirty="0">
                <a:solidFill>
                  <a:schemeClr val="bg1"/>
                </a:solidFill>
              </a:rPr>
              <a:t>Peer learning and projects</a:t>
            </a:r>
          </a:p>
        </p:txBody>
      </p:sp>
    </p:spTree>
    <p:extLst>
      <p:ext uri="{BB962C8B-B14F-4D97-AF65-F5344CB8AC3E}">
        <p14:creationId xmlns:p14="http://schemas.microsoft.com/office/powerpoint/2010/main" val="3914784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B396CC2-804C-478A-8EA6-F423CAEAA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3520" y="-33794"/>
            <a:ext cx="6888480" cy="6915388"/>
          </a:xfrm>
          <a:solidFill>
            <a:srgbClr val="0070C0"/>
          </a:solidFill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8F0181E-3452-4754-97AA-725A04FF2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42240"/>
            <a:ext cx="6207760" cy="1389406"/>
          </a:xfrm>
        </p:spPr>
        <p:txBody>
          <a:bodyPr>
            <a:normAutofit fontScale="90000"/>
          </a:bodyPr>
          <a:lstStyle/>
          <a:p>
            <a:r>
              <a:rPr lang="en-US" sz="3600" u="sng" dirty="0"/>
              <a:t>Building a Smarter Year</a:t>
            </a:r>
            <a:br>
              <a:rPr lang="en-US" sz="3200" u="sng" dirty="0"/>
            </a:br>
            <a:br>
              <a:rPr lang="en-US" sz="3200" u="sng" dirty="0"/>
            </a:br>
            <a:endParaRPr lang="en-US" sz="3200" u="sng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AAA8DD-1ED6-4767-A54C-853DE4C8E5D3}"/>
              </a:ext>
            </a:extLst>
          </p:cNvPr>
          <p:cNvSpPr txBox="1"/>
          <p:nvPr/>
        </p:nvSpPr>
        <p:spPr>
          <a:xfrm>
            <a:off x="274320" y="836943"/>
            <a:ext cx="4826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Who wants to participate?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How many sessions? How many hours? The start and ending of each cohort?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How many students?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How do we market the program?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How do we pay Mentors?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Ask for Grant or Start Up Money?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What role does BJHSG play?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Which sessions/resources from BJHSG would we integrate into program?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PI  Index?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All online or some in person activities?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3415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7651BA-F45C-4845-9AB3-E0A65B39F5E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{FC9F5D1E-06A2-487E-AF74-4191BA8CDBD2}tf78438558_win32</Template>
  <TotalTime>141</TotalTime>
  <Words>292</Words>
  <Application>Microsoft Office PowerPoint</Application>
  <PresentationFormat>Widescreen</PresentationFormat>
  <Paragraphs>63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Garamond</vt:lpstr>
      <vt:lpstr>SavonVTI</vt:lpstr>
      <vt:lpstr>Smarter year  </vt:lpstr>
      <vt:lpstr>PowerPoint Presentation</vt:lpstr>
      <vt:lpstr>Begin Your Journey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a Smarter Year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Smarter year</dc:title>
  <dc:creator>shan gordon</dc:creator>
  <cp:lastModifiedBy>shan gordon</cp:lastModifiedBy>
  <cp:revision>16</cp:revision>
  <dcterms:created xsi:type="dcterms:W3CDTF">2020-09-16T12:58:46Z</dcterms:created>
  <dcterms:modified xsi:type="dcterms:W3CDTF">2020-09-16T15:20:17Z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